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wmf" ContentType="image/x-wmf"/>
  <Override PartName="/ppt/media/image8.png" ContentType="image/png"/>
  <Override PartName="/ppt/media/image9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372160" y="4622760"/>
            <a:ext cx="771480" cy="410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863316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893800" y="649008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8372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863316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893800" y="6681960"/>
            <a:ext cx="24804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34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88600" y="367920"/>
            <a:ext cx="7886520" cy="25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3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8767440" y="668196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767440" y="6490080"/>
            <a:ext cx="37620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17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8372160" y="6681960"/>
            <a:ext cx="771480" cy="1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6000"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0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1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Connecteur droit 7"/>
          <p:cNvCxnSpPr/>
          <p:nvPr/>
        </p:nvCxnSpPr>
        <p:spPr>
          <a:xfrm flipV="1">
            <a:off x="0" y="0"/>
            <a:ext cx="360" cy="6858360"/>
          </a:xfrm>
          <a:prstGeom prst="straightConnector1">
            <a:avLst/>
          </a:prstGeom>
          <a:ln w="76200">
            <a:solidFill>
              <a:srgbClr val="ed7d31">
                <a:lumMod val="60000"/>
                <a:lumOff val="40000"/>
              </a:srgbClr>
            </a:solidFill>
          </a:ln>
        </p:spPr>
      </p:cxnSp>
      <p:sp>
        <p:nvSpPr>
          <p:cNvPr id="44" name="ZoneTexte 8"/>
          <p:cNvSpPr/>
          <p:nvPr/>
        </p:nvSpPr>
        <p:spPr>
          <a:xfrm>
            <a:off x="39240" y="346320"/>
            <a:ext cx="848160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Webdings"/>
              </a:rPr>
              <a:t>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tangle 9"/>
          <p:cNvSpPr/>
          <p:nvPr/>
        </p:nvSpPr>
        <p:spPr>
          <a:xfrm>
            <a:off x="7934400" y="0"/>
            <a:ext cx="1209960" cy="3243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chemeClr val="lt1"/>
                </a:solidFill>
                <a:latin typeface="Calibri"/>
              </a:rPr>
              <a:t>Séance 42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Rectangle 10"/>
          <p:cNvSpPr/>
          <p:nvPr/>
        </p:nvSpPr>
        <p:spPr>
          <a:xfrm>
            <a:off x="39240" y="0"/>
            <a:ext cx="7849440" cy="32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88600" y="367920"/>
            <a:ext cx="7886520" cy="541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1000"/>
          </a:bodyPr>
          <a:p>
            <a:pPr indent="0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Modifiez le style du titre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X/X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Image 1" descr=""/>
          <p:cNvPicPr/>
          <p:nvPr/>
        </p:nvPicPr>
        <p:blipFill>
          <a:blip r:embed="rId2"/>
          <a:stretch/>
        </p:blipFill>
        <p:spPr>
          <a:xfrm>
            <a:off x="39240" y="6498000"/>
            <a:ext cx="519120" cy="359640"/>
          </a:xfrm>
          <a:prstGeom prst="rect">
            <a:avLst/>
          </a:prstGeom>
          <a:ln w="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4.png"/><Relationship Id="rId4" Type="http://schemas.openxmlformats.org/officeDocument/2006/relationships/image" Target="../media/image4.png"/><Relationship Id="rId5" Type="http://schemas.openxmlformats.org/officeDocument/2006/relationships/image" Target="../media/image4.png"/><Relationship Id="rId6" Type="http://schemas.openxmlformats.org/officeDocument/2006/relationships/image" Target="../media/image4.png"/><Relationship Id="rId7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4.png"/><Relationship Id="rId3" Type="http://schemas.openxmlformats.org/officeDocument/2006/relationships/image" Target="../media/image4.png"/><Relationship Id="rId4" Type="http://schemas.openxmlformats.org/officeDocument/2006/relationships/image" Target="../media/image4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wmf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1"/>
          <p:cNvSpPr/>
          <p:nvPr/>
        </p:nvSpPr>
        <p:spPr>
          <a:xfrm>
            <a:off x="0" y="312840"/>
            <a:ext cx="9143640" cy="6665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fr-FR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7" name="ZoneTexte 2"/>
          <p:cNvSpPr/>
          <p:nvPr/>
        </p:nvSpPr>
        <p:spPr>
          <a:xfrm>
            <a:off x="2063880" y="3009960"/>
            <a:ext cx="5016240" cy="15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indent="-457200">
              <a:lnSpc>
                <a:spcPct val="100000"/>
              </a:lnSpc>
              <a:buClr>
                <a:srgbClr val="ffffff"/>
              </a:buClr>
              <a:buFont typeface="Wingdings" charset="2"/>
              <a:buChar char=""/>
            </a:pPr>
            <a:r>
              <a:rPr b="1" lang="fr-FR" sz="3200" spc="-1" strike="noStrike">
                <a:solidFill>
                  <a:srgbClr val="ffffff"/>
                </a:solidFill>
                <a:latin typeface="Calibri"/>
              </a:rPr>
              <a:t>Je m’entraine à résoudre des problèmes multiplicatifs.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Image 16" descr=""/>
          <p:cNvPicPr/>
          <p:nvPr/>
        </p:nvPicPr>
        <p:blipFill>
          <a:blip r:embed="rId1"/>
          <a:stretch/>
        </p:blipFill>
        <p:spPr>
          <a:xfrm>
            <a:off x="3654360" y="571320"/>
            <a:ext cx="1834920" cy="1265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3" name="Image 26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234" name="Rectangle : coins arrondis 17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Rectangle : coins arrondis 18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Rectangle : coins arrondis 19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Rectangle : coins arrondis 2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ZoneTexte 14"/>
          <p:cNvSpPr/>
          <p:nvPr/>
        </p:nvSpPr>
        <p:spPr>
          <a:xfrm>
            <a:off x="3297240" y="1155600"/>
            <a:ext cx="530460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Je cherche le nombre de tee-shirts.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ZoneTexte 16"/>
          <p:cNvSpPr/>
          <p:nvPr/>
        </p:nvSpPr>
        <p:spPr>
          <a:xfrm>
            <a:off x="3435120" y="5569200"/>
            <a:ext cx="5670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faut 72 tee-shirts.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0" name="Image 2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241" name="Image 28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242" name="ZoneTexte 18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6 × 12 = 72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3" name="Image 2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244" name="ZoneTexte 19"/>
          <p:cNvSpPr/>
          <p:nvPr/>
        </p:nvSpPr>
        <p:spPr>
          <a:xfrm>
            <a:off x="345564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46" name="Groupe 5"/>
          <p:cNvGrpSpPr/>
          <p:nvPr/>
        </p:nvGrpSpPr>
        <p:grpSpPr>
          <a:xfrm>
            <a:off x="6184800" y="2699640"/>
            <a:ext cx="2660400" cy="1431720"/>
            <a:chOff x="6184800" y="2699640"/>
            <a:chExt cx="2660400" cy="1431720"/>
          </a:xfrm>
        </p:grpSpPr>
        <p:sp>
          <p:nvSpPr>
            <p:cNvPr id="247" name="Rectangle 25"/>
            <p:cNvSpPr/>
            <p:nvPr/>
          </p:nvSpPr>
          <p:spPr>
            <a:xfrm>
              <a:off x="6184800" y="2699640"/>
              <a:ext cx="2660400" cy="41112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 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48" name="Accolade fermante 4"/>
            <p:cNvSpPr/>
            <p:nvPr/>
          </p:nvSpPr>
          <p:spPr>
            <a:xfrm rot="5400000">
              <a:off x="7414920" y="2449080"/>
              <a:ext cx="205200" cy="24548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49" name="Rectangle 26"/>
            <p:cNvSpPr/>
            <p:nvPr/>
          </p:nvSpPr>
          <p:spPr>
            <a:xfrm>
              <a:off x="6184800" y="31341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12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0" name="Rectangle 27"/>
            <p:cNvSpPr/>
            <p:nvPr/>
          </p:nvSpPr>
          <p:spPr>
            <a:xfrm>
              <a:off x="6608160" y="3720240"/>
              <a:ext cx="1818360" cy="411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1" name="Rectangle 28"/>
            <p:cNvSpPr/>
            <p:nvPr/>
          </p:nvSpPr>
          <p:spPr>
            <a:xfrm>
              <a:off x="685872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12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2" name="Rectangle 29"/>
            <p:cNvSpPr/>
            <p:nvPr/>
          </p:nvSpPr>
          <p:spPr>
            <a:xfrm>
              <a:off x="818640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12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53" name=""/>
          <p:cNvSpPr/>
          <p:nvPr/>
        </p:nvSpPr>
        <p:spPr>
          <a:xfrm>
            <a:off x="6657840" y="3456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Rectangle 2"/>
          <p:cNvSpPr/>
          <p:nvPr/>
        </p:nvSpPr>
        <p:spPr>
          <a:xfrm>
            <a:off x="7524000" y="3134160"/>
            <a:ext cx="672480" cy="411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…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6" dur="indefinite" restart="never" nodeType="tmRoot">
          <p:childTnLst>
            <p:seq>
              <p:cTn id="137" dur="indefinite" nodeType="mainSeq">
                <p:childTnLst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0" name="Image 4" descr=""/>
          <p:cNvPicPr/>
          <p:nvPr/>
        </p:nvPicPr>
        <p:blipFill>
          <a:blip r:embed="rId1"/>
          <a:stretch/>
        </p:blipFill>
        <p:spPr>
          <a:xfrm>
            <a:off x="6516000" y="-138240"/>
            <a:ext cx="4047120" cy="4047120"/>
          </a:xfrm>
          <a:prstGeom prst="rect">
            <a:avLst/>
          </a:prstGeom>
          <a:ln w="0">
            <a:noFill/>
          </a:ln>
        </p:spPr>
      </p:pic>
      <p:sp>
        <p:nvSpPr>
          <p:cNvPr id="91" name=""/>
          <p:cNvSpPr/>
          <p:nvPr/>
        </p:nvSpPr>
        <p:spPr>
          <a:xfrm>
            <a:off x="540360" y="957960"/>
            <a:ext cx="6815880" cy="210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Je range 24 tasses sur 4 étagères en les répartissant équitablement.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y a-t-il de tasses sur chaque étagère?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8064360" y="36036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7884360" y="36003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 flipH="1">
            <a:off x="0" y="342036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5" name=""/>
          <p:cNvSpPr/>
          <p:nvPr/>
        </p:nvSpPr>
        <p:spPr>
          <a:xfrm>
            <a:off x="408240" y="3560760"/>
            <a:ext cx="5585400" cy="300420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Le livreur range 36 cartons en 6 piles identiques dans son camion.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y a-t-il de cartons dans chaque pile ?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  <p:pic>
        <p:nvPicPr>
          <p:cNvPr id="96" name="Image 1" descr=""/>
          <p:cNvPicPr/>
          <p:nvPr/>
        </p:nvPicPr>
        <p:blipFill>
          <a:blip r:embed="rId2"/>
          <a:stretch/>
        </p:blipFill>
        <p:spPr>
          <a:xfrm>
            <a:off x="6732000" y="5796360"/>
            <a:ext cx="1155600" cy="1004760"/>
          </a:xfrm>
          <a:prstGeom prst="rect">
            <a:avLst/>
          </a:prstGeom>
          <a:ln w="0">
            <a:noFill/>
          </a:ln>
        </p:spPr>
      </p:pic>
      <p:pic>
        <p:nvPicPr>
          <p:cNvPr id="97" name="Image 6" descr=""/>
          <p:cNvPicPr/>
          <p:nvPr/>
        </p:nvPicPr>
        <p:blipFill>
          <a:blip r:embed="rId3"/>
          <a:stretch/>
        </p:blipFill>
        <p:spPr>
          <a:xfrm>
            <a:off x="6732000" y="5149800"/>
            <a:ext cx="1155600" cy="1004760"/>
          </a:xfrm>
          <a:prstGeom prst="rect">
            <a:avLst/>
          </a:prstGeom>
          <a:ln w="0">
            <a:noFill/>
          </a:ln>
        </p:spPr>
      </p:pic>
      <p:pic>
        <p:nvPicPr>
          <p:cNvPr id="98" name="Image 8" descr=""/>
          <p:cNvPicPr/>
          <p:nvPr/>
        </p:nvPicPr>
        <p:blipFill>
          <a:blip r:embed="rId4"/>
          <a:stretch/>
        </p:blipFill>
        <p:spPr>
          <a:xfrm>
            <a:off x="6732000" y="4468320"/>
            <a:ext cx="1155600" cy="1004760"/>
          </a:xfrm>
          <a:prstGeom prst="rect">
            <a:avLst/>
          </a:prstGeom>
          <a:ln w="0">
            <a:noFill/>
          </a:ln>
        </p:spPr>
      </p:pic>
      <p:pic>
        <p:nvPicPr>
          <p:cNvPr id="99" name="Image 12" descr=""/>
          <p:cNvPicPr/>
          <p:nvPr/>
        </p:nvPicPr>
        <p:blipFill>
          <a:blip r:embed="rId5"/>
          <a:stretch/>
        </p:blipFill>
        <p:spPr>
          <a:xfrm>
            <a:off x="6717600" y="3821400"/>
            <a:ext cx="1155600" cy="1004760"/>
          </a:xfrm>
          <a:prstGeom prst="rect">
            <a:avLst/>
          </a:prstGeom>
          <a:ln w="0">
            <a:noFill/>
          </a:ln>
        </p:spPr>
      </p:pic>
      <p:pic>
        <p:nvPicPr>
          <p:cNvPr id="100" name="Image 13" descr=""/>
          <p:cNvPicPr/>
          <p:nvPr/>
        </p:nvPicPr>
        <p:blipFill>
          <a:blip r:embed="rId6"/>
          <a:stretch/>
        </p:blipFill>
        <p:spPr>
          <a:xfrm>
            <a:off x="6703200" y="3201120"/>
            <a:ext cx="1155600" cy="1004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2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03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ZoneTexte 11"/>
          <p:cNvSpPr/>
          <p:nvPr/>
        </p:nvSpPr>
        <p:spPr>
          <a:xfrm>
            <a:off x="3402000" y="1155600"/>
            <a:ext cx="57038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Je cherche le nombre de tasses sur chaque étagère : la valeur d’une part.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ZoneTexte 17"/>
          <p:cNvSpPr/>
          <p:nvPr/>
        </p:nvSpPr>
        <p:spPr>
          <a:xfrm>
            <a:off x="3435120" y="556920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6 tasses par étagère.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9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10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11" name="ZoneTexte 20"/>
          <p:cNvSpPr/>
          <p:nvPr/>
        </p:nvSpPr>
        <p:spPr>
          <a:xfrm>
            <a:off x="3508560" y="41846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24 : 4 = 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2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13" name="ZoneTexte 15"/>
          <p:cNvSpPr/>
          <p:nvPr/>
        </p:nvSpPr>
        <p:spPr>
          <a:xfrm>
            <a:off x="345564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5" name="Groupe 3"/>
          <p:cNvGrpSpPr/>
          <p:nvPr/>
        </p:nvGrpSpPr>
        <p:grpSpPr>
          <a:xfrm>
            <a:off x="6184800" y="2699640"/>
            <a:ext cx="2660400" cy="1431720"/>
            <a:chOff x="6184800" y="2699640"/>
            <a:chExt cx="2660400" cy="1431720"/>
          </a:xfrm>
        </p:grpSpPr>
        <p:sp>
          <p:nvSpPr>
            <p:cNvPr id="116" name="Rectangle 13"/>
            <p:cNvSpPr/>
            <p:nvPr/>
          </p:nvSpPr>
          <p:spPr>
            <a:xfrm>
              <a:off x="6184800" y="2699640"/>
              <a:ext cx="2660400" cy="41112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24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7" name="Rectangle 14"/>
            <p:cNvSpPr/>
            <p:nvPr/>
          </p:nvSpPr>
          <p:spPr>
            <a:xfrm>
              <a:off x="7524000" y="3134160"/>
              <a:ext cx="672480" cy="411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8" name="Accolade fermante 16"/>
            <p:cNvSpPr/>
            <p:nvPr/>
          </p:nvSpPr>
          <p:spPr>
            <a:xfrm rot="5400000">
              <a:off x="7414920" y="2449080"/>
              <a:ext cx="205200" cy="24548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9" name="Rectangle 18"/>
            <p:cNvSpPr/>
            <p:nvPr/>
          </p:nvSpPr>
          <p:spPr>
            <a:xfrm>
              <a:off x="6184800" y="31341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0" name="Rectangle 21"/>
            <p:cNvSpPr/>
            <p:nvPr/>
          </p:nvSpPr>
          <p:spPr>
            <a:xfrm>
              <a:off x="6608160" y="3720240"/>
              <a:ext cx="1818360" cy="411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1" name="Rectangle 22"/>
            <p:cNvSpPr/>
            <p:nvPr/>
          </p:nvSpPr>
          <p:spPr>
            <a:xfrm>
              <a:off x="685872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2" name="Rectangle 23"/>
            <p:cNvSpPr/>
            <p:nvPr/>
          </p:nvSpPr>
          <p:spPr>
            <a:xfrm>
              <a:off x="818640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4" name="Image 14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25" name="Rectangle : coins arrondis 7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Rectangle : coins arrondis 9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Rectangle : coins arrondis 11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Rectangle : coins arrondis 12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ZoneTexte 5"/>
          <p:cNvSpPr/>
          <p:nvPr/>
        </p:nvSpPr>
        <p:spPr>
          <a:xfrm>
            <a:off x="3402000" y="1155600"/>
            <a:ext cx="570384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CM1 : Je cherche le nombre de cartons dans chaque pile : la valeur d’une part.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ZoneTexte 6"/>
          <p:cNvSpPr/>
          <p:nvPr/>
        </p:nvSpPr>
        <p:spPr>
          <a:xfrm>
            <a:off x="3435120" y="556920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6 cartons dans chaque pile.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1" name="Image 15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32" name="Image 17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33" name="ZoneTexte 7"/>
          <p:cNvSpPr/>
          <p:nvPr/>
        </p:nvSpPr>
        <p:spPr>
          <a:xfrm>
            <a:off x="3508560" y="41846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36 : 6 = 6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Image 18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35" name="ZoneTexte 8"/>
          <p:cNvSpPr/>
          <p:nvPr/>
        </p:nvSpPr>
        <p:spPr>
          <a:xfrm>
            <a:off x="345564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37" name="Groupe 2"/>
          <p:cNvGrpSpPr/>
          <p:nvPr/>
        </p:nvGrpSpPr>
        <p:grpSpPr>
          <a:xfrm>
            <a:off x="6184800" y="2699640"/>
            <a:ext cx="2660400" cy="1431720"/>
            <a:chOff x="6184800" y="2699640"/>
            <a:chExt cx="2660400" cy="1431720"/>
          </a:xfrm>
        </p:grpSpPr>
        <p:sp>
          <p:nvSpPr>
            <p:cNvPr id="138" name="Rectangle 7"/>
            <p:cNvSpPr/>
            <p:nvPr/>
          </p:nvSpPr>
          <p:spPr>
            <a:xfrm>
              <a:off x="6184800" y="2699640"/>
              <a:ext cx="2660400" cy="41112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36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9" name="Rectangle 8"/>
            <p:cNvSpPr/>
            <p:nvPr/>
          </p:nvSpPr>
          <p:spPr>
            <a:xfrm>
              <a:off x="7524000" y="3134160"/>
              <a:ext cx="672480" cy="411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0" name="Accolade fermante 2"/>
            <p:cNvSpPr/>
            <p:nvPr/>
          </p:nvSpPr>
          <p:spPr>
            <a:xfrm rot="5400000">
              <a:off x="7414920" y="2449080"/>
              <a:ext cx="205200" cy="24548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41" name="Rectangle 9"/>
            <p:cNvSpPr/>
            <p:nvPr/>
          </p:nvSpPr>
          <p:spPr>
            <a:xfrm>
              <a:off x="6184800" y="31341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2" name="Rectangle 10"/>
            <p:cNvSpPr/>
            <p:nvPr/>
          </p:nvSpPr>
          <p:spPr>
            <a:xfrm>
              <a:off x="6608160" y="3720240"/>
              <a:ext cx="1818360" cy="411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</a:rPr>
                <a:t>6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3" name="Rectangle 11"/>
            <p:cNvSpPr/>
            <p:nvPr/>
          </p:nvSpPr>
          <p:spPr>
            <a:xfrm>
              <a:off x="685872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4" name="Rectangle 12"/>
            <p:cNvSpPr/>
            <p:nvPr/>
          </p:nvSpPr>
          <p:spPr>
            <a:xfrm>
              <a:off x="818640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"/>
          <p:cNvSpPr/>
          <p:nvPr/>
        </p:nvSpPr>
        <p:spPr>
          <a:xfrm flipH="1">
            <a:off x="0" y="342072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"/>
          <p:cNvSpPr/>
          <p:nvPr/>
        </p:nvSpPr>
        <p:spPr>
          <a:xfrm>
            <a:off x="540360" y="958320"/>
            <a:ext cx="6815880" cy="21016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Dans le magasin, la chef de rayon compte les cartons : 7 piles de 5 cartons.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y a-t-il de cartons?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8" name="Image 3" descr=""/>
          <p:cNvPicPr/>
          <p:nvPr/>
        </p:nvPicPr>
        <p:blipFill>
          <a:blip r:embed="rId1"/>
          <a:stretch/>
        </p:blipFill>
        <p:spPr>
          <a:xfrm>
            <a:off x="7874640" y="3012120"/>
            <a:ext cx="1155600" cy="1004760"/>
          </a:xfrm>
          <a:prstGeom prst="rect">
            <a:avLst/>
          </a:prstGeom>
          <a:ln w="0">
            <a:noFill/>
          </a:ln>
        </p:spPr>
      </p:pic>
      <p:pic>
        <p:nvPicPr>
          <p:cNvPr id="149" name="Image 10" descr=""/>
          <p:cNvPicPr/>
          <p:nvPr/>
        </p:nvPicPr>
        <p:blipFill>
          <a:blip r:embed="rId2"/>
          <a:stretch/>
        </p:blipFill>
        <p:spPr>
          <a:xfrm>
            <a:off x="7874640" y="2365560"/>
            <a:ext cx="1155600" cy="1004760"/>
          </a:xfrm>
          <a:prstGeom prst="rect">
            <a:avLst/>
          </a:prstGeom>
          <a:ln w="0">
            <a:noFill/>
          </a:ln>
        </p:spPr>
      </p:pic>
      <p:pic>
        <p:nvPicPr>
          <p:cNvPr id="150" name="Image 11" descr=""/>
          <p:cNvPicPr/>
          <p:nvPr/>
        </p:nvPicPr>
        <p:blipFill>
          <a:blip r:embed="rId3"/>
          <a:stretch/>
        </p:blipFill>
        <p:spPr>
          <a:xfrm>
            <a:off x="7874640" y="1684080"/>
            <a:ext cx="1155600" cy="1004760"/>
          </a:xfrm>
          <a:prstGeom prst="rect">
            <a:avLst/>
          </a:prstGeom>
          <a:ln w="0">
            <a:noFill/>
          </a:ln>
        </p:spPr>
      </p:pic>
      <p:pic>
        <p:nvPicPr>
          <p:cNvPr id="151" name="Image 20" descr=""/>
          <p:cNvPicPr/>
          <p:nvPr/>
        </p:nvPicPr>
        <p:blipFill>
          <a:blip r:embed="rId4"/>
          <a:stretch/>
        </p:blipFill>
        <p:spPr>
          <a:xfrm>
            <a:off x="7860240" y="1037160"/>
            <a:ext cx="1155600" cy="1004760"/>
          </a:xfrm>
          <a:prstGeom prst="rect">
            <a:avLst/>
          </a:prstGeom>
          <a:ln w="0">
            <a:noFill/>
          </a:ln>
        </p:spPr>
      </p:pic>
      <p:pic>
        <p:nvPicPr>
          <p:cNvPr id="152" name="Image 21" descr=""/>
          <p:cNvPicPr/>
          <p:nvPr/>
        </p:nvPicPr>
        <p:blipFill>
          <a:blip r:embed="rId5"/>
          <a:stretch/>
        </p:blipFill>
        <p:spPr>
          <a:xfrm>
            <a:off x="7845840" y="416880"/>
            <a:ext cx="1155600" cy="1004760"/>
          </a:xfrm>
          <a:prstGeom prst="rect">
            <a:avLst/>
          </a:prstGeom>
          <a:ln w="0">
            <a:noFill/>
          </a:ln>
        </p:spPr>
      </p:pic>
      <p:sp>
        <p:nvSpPr>
          <p:cNvPr id="153" name=""/>
          <p:cNvSpPr/>
          <p:nvPr/>
        </p:nvSpPr>
        <p:spPr>
          <a:xfrm>
            <a:off x="6657840" y="3456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7854840" y="408384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320400" y="3663360"/>
            <a:ext cx="7314480" cy="240336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 </a:t>
            </a:r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J’achète un rouleau de tissu de 85 cm et un autre 4 fois plus long.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Quelle est la longueur en mètres du plus grand rouleau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7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58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ZoneTexte 11"/>
          <p:cNvSpPr/>
          <p:nvPr/>
        </p:nvSpPr>
        <p:spPr>
          <a:xfrm>
            <a:off x="3402000" y="1155600"/>
            <a:ext cx="5703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Je cherche le nombre total de cartons.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ZoneTexte 17"/>
          <p:cNvSpPr/>
          <p:nvPr/>
        </p:nvSpPr>
        <p:spPr>
          <a:xfrm>
            <a:off x="3435120" y="5569200"/>
            <a:ext cx="5670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35 cartons.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4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65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66" name="ZoneTexte 20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7 × 5 = 35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7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68" name="ZoneTexte 15"/>
          <p:cNvSpPr/>
          <p:nvPr/>
        </p:nvSpPr>
        <p:spPr>
          <a:xfrm>
            <a:off x="345564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70" name="Groupe 3"/>
          <p:cNvGrpSpPr/>
          <p:nvPr/>
        </p:nvGrpSpPr>
        <p:grpSpPr>
          <a:xfrm>
            <a:off x="6184800" y="2699640"/>
            <a:ext cx="2660400" cy="1431720"/>
            <a:chOff x="6184800" y="2699640"/>
            <a:chExt cx="2660400" cy="1431720"/>
          </a:xfrm>
        </p:grpSpPr>
        <p:sp>
          <p:nvSpPr>
            <p:cNvPr id="171" name="Rectangle 13"/>
            <p:cNvSpPr/>
            <p:nvPr/>
          </p:nvSpPr>
          <p:spPr>
            <a:xfrm>
              <a:off x="6184800" y="2699640"/>
              <a:ext cx="2660400" cy="41112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2" name="Rectangle 14"/>
            <p:cNvSpPr/>
            <p:nvPr/>
          </p:nvSpPr>
          <p:spPr>
            <a:xfrm>
              <a:off x="7524000" y="3134160"/>
              <a:ext cx="672480" cy="411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3" name="Accolade fermante 16"/>
            <p:cNvSpPr/>
            <p:nvPr/>
          </p:nvSpPr>
          <p:spPr>
            <a:xfrm rot="5400000">
              <a:off x="7414920" y="2449080"/>
              <a:ext cx="205200" cy="24548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4" name="Rectangle 18"/>
            <p:cNvSpPr/>
            <p:nvPr/>
          </p:nvSpPr>
          <p:spPr>
            <a:xfrm>
              <a:off x="6184800" y="31341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5" name="Rectangle 21"/>
            <p:cNvSpPr/>
            <p:nvPr/>
          </p:nvSpPr>
          <p:spPr>
            <a:xfrm>
              <a:off x="6608160" y="3720240"/>
              <a:ext cx="1818360" cy="411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</a:rPr>
                <a:t>7 piles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6" name="Rectangle 22"/>
            <p:cNvSpPr/>
            <p:nvPr/>
          </p:nvSpPr>
          <p:spPr>
            <a:xfrm>
              <a:off x="685872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7" name="Rectangle 23"/>
            <p:cNvSpPr/>
            <p:nvPr/>
          </p:nvSpPr>
          <p:spPr>
            <a:xfrm>
              <a:off x="818640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5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78" name=""/>
          <p:cNvSpPr/>
          <p:nvPr/>
        </p:nvSpPr>
        <p:spPr>
          <a:xfrm>
            <a:off x="8035200" y="3456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" dur="indefinite" restart="never" nodeType="tmRoot">
          <p:childTnLst>
            <p:seq>
              <p:cTn id="56" dur="indefinite" nodeType="mainSeq">
                <p:childTnLst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5559120" cy="705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3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0" name="Image 2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181" name="Rectangle : coins arrondis 13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Rectangle : coins arrondis 14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Rectangle : coins arrondis 15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Rectangle : coins arrondis 16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ZoneTexte 9"/>
          <p:cNvSpPr/>
          <p:nvPr/>
        </p:nvSpPr>
        <p:spPr>
          <a:xfrm>
            <a:off x="3402000" y="1155600"/>
            <a:ext cx="57038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Je cherche la longueur du grand rouleau. 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ZoneTexte 10"/>
          <p:cNvSpPr/>
          <p:nvPr/>
        </p:nvSpPr>
        <p:spPr>
          <a:xfrm>
            <a:off x="3253320" y="5569200"/>
            <a:ext cx="5852160" cy="88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600" spc="-1" strike="noStrike">
                <a:solidFill>
                  <a:srgbClr val="c00000"/>
                </a:solidFill>
                <a:latin typeface="Cursive standard"/>
              </a:rPr>
              <a:t>Le grand rouleau de tissu mesure 340 cm soient 3 m 40 cm.</a:t>
            </a:r>
            <a:endParaRPr b="0" lang="fr-FR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7" name="Image 23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188" name="Image 24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189" name="ZoneTexte 12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 × 85 = 340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0" name="Image 25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191" name="ZoneTexte 13"/>
          <p:cNvSpPr/>
          <p:nvPr/>
        </p:nvSpPr>
        <p:spPr>
          <a:xfrm>
            <a:off x="345564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93" name="Groupe 4"/>
          <p:cNvGrpSpPr/>
          <p:nvPr/>
        </p:nvGrpSpPr>
        <p:grpSpPr>
          <a:xfrm>
            <a:off x="6184800" y="2699640"/>
            <a:ext cx="2660400" cy="1431720"/>
            <a:chOff x="6184800" y="2699640"/>
            <a:chExt cx="2660400" cy="1431720"/>
          </a:xfrm>
        </p:grpSpPr>
        <p:sp>
          <p:nvSpPr>
            <p:cNvPr id="194" name="Rectangle 15"/>
            <p:cNvSpPr/>
            <p:nvPr/>
          </p:nvSpPr>
          <p:spPr>
            <a:xfrm>
              <a:off x="6184800" y="2699640"/>
              <a:ext cx="2660400" cy="41112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5" name="Rectangle 16"/>
            <p:cNvSpPr/>
            <p:nvPr/>
          </p:nvSpPr>
          <p:spPr>
            <a:xfrm>
              <a:off x="7524000" y="3134160"/>
              <a:ext cx="672480" cy="411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800" spc="-1" strike="noStrike">
                  <a:solidFill>
                    <a:srgbClr val="000000"/>
                  </a:solidFill>
                  <a:latin typeface="Calibri"/>
                </a:rPr>
                <a:t>…</a:t>
              </a:r>
              <a:endParaRPr b="0" lang="fr-FR" sz="2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6" name="Accolade fermante 3"/>
            <p:cNvSpPr/>
            <p:nvPr/>
          </p:nvSpPr>
          <p:spPr>
            <a:xfrm rot="5400000">
              <a:off x="7414920" y="2449080"/>
              <a:ext cx="205200" cy="24548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7" name="Rectangle 17"/>
            <p:cNvSpPr/>
            <p:nvPr/>
          </p:nvSpPr>
          <p:spPr>
            <a:xfrm>
              <a:off x="6184800" y="31341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85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8" name="Rectangle 19"/>
            <p:cNvSpPr/>
            <p:nvPr/>
          </p:nvSpPr>
          <p:spPr>
            <a:xfrm>
              <a:off x="6608160" y="3720240"/>
              <a:ext cx="1818360" cy="411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</a:rPr>
                <a:t>4 fois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9" name="Rectangle 20"/>
            <p:cNvSpPr/>
            <p:nvPr/>
          </p:nvSpPr>
          <p:spPr>
            <a:xfrm>
              <a:off x="685872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85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00" name="Rectangle 24"/>
            <p:cNvSpPr/>
            <p:nvPr/>
          </p:nvSpPr>
          <p:spPr>
            <a:xfrm>
              <a:off x="818640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85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01" name=""/>
          <p:cNvSpPr/>
          <p:nvPr/>
        </p:nvSpPr>
        <p:spPr>
          <a:xfrm>
            <a:off x="7854840" y="37656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2" dur="indefinite" restart="never" nodeType="tmRoot">
          <p:childTnLst>
            <p:seq>
              <p:cTn id="83" dur="indefinite" nodeType="mainSeq">
                <p:childTnLst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8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"/>
          <p:cNvSpPr/>
          <p:nvPr/>
        </p:nvSpPr>
        <p:spPr>
          <a:xfrm flipH="1">
            <a:off x="0" y="3421080"/>
            <a:ext cx="9144000" cy="36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8000" rIns="108000" tIns="0" bIns="0" anchor="ctr" anchorCtr="1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533160" y="198360"/>
            <a:ext cx="348228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Lisons le problème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4" name=""/>
          <p:cNvSpPr/>
          <p:nvPr/>
        </p:nvSpPr>
        <p:spPr>
          <a:xfrm>
            <a:off x="395640" y="958680"/>
            <a:ext cx="7239240" cy="241164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La fermière range les 48 œufs qu’elle a récoltés au poulailler. Elle les répartit dans 4 boites.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  <a:ea typeface="Microsoft YaHei"/>
              </a:rPr>
              <a:t>Combien d’œufs y a-t-il dans chaque boite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5" name="Image 5" descr="Une image contenant sphère&#10;&#10;Le contenu généré par l’IA peut être incorrect."/>
          <p:cNvPicPr/>
          <p:nvPr/>
        </p:nvPicPr>
        <p:blipFill>
          <a:blip r:embed="rId1"/>
          <a:stretch/>
        </p:blipFill>
        <p:spPr>
          <a:xfrm>
            <a:off x="7003080" y="1591200"/>
            <a:ext cx="2050200" cy="2064600"/>
          </a:xfrm>
          <a:prstGeom prst="rect">
            <a:avLst/>
          </a:prstGeom>
          <a:ln w="0">
            <a:noFill/>
          </a:ln>
        </p:spPr>
      </p:pic>
      <p:sp>
        <p:nvSpPr>
          <p:cNvPr id="206" name=""/>
          <p:cNvSpPr/>
          <p:nvPr/>
        </p:nvSpPr>
        <p:spPr>
          <a:xfrm>
            <a:off x="8020800" y="33084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7854840" y="4083840"/>
            <a:ext cx="125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CM1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320400" y="3663360"/>
            <a:ext cx="7314480" cy="2769480"/>
          </a:xfrm>
          <a:prstGeom prst="roundRect">
            <a:avLst>
              <a:gd name="adj" fmla="val 16667"/>
            </a:avLst>
          </a:prstGeom>
          <a:solidFill>
            <a:srgbClr val="fdf1e9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r>
              <a:rPr b="0" i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Pour le tournoi de rugby féminin, il y a 6 équipes de 12 joueurs au total. L’organisateur du tournoi offre un tee-shirt à chaque joueur. 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  <a:p>
            <a:r>
              <a:rPr b="1" lang="fr-FR" sz="3200" spc="-1" strike="noStrike">
                <a:solidFill>
                  <a:srgbClr val="0070c0"/>
                </a:solidFill>
                <a:latin typeface="Calibri"/>
                <a:ea typeface="Microsoft YaHei"/>
              </a:rPr>
              <a:t>Combien faut-il de tee-shirts ?</a:t>
            </a:r>
            <a:endParaRPr b="0" i="1" lang="fr-FR" sz="3200" spc="-1" strike="noStrike">
              <a:solidFill>
                <a:srgbClr val="0070c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537120" y="217800"/>
            <a:ext cx="7886520" cy="759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1000"/>
          </a:bodyPr>
          <a:p>
            <a:pPr indent="0">
              <a:lnSpc>
                <a:spcPct val="15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Je cherche en suivant les 4 étapes :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0" name="Image 2" descr=""/>
          <p:cNvPicPr/>
          <p:nvPr/>
        </p:nvPicPr>
        <p:blipFill>
          <a:blip r:embed="rId1"/>
          <a:srcRect l="0" t="0" r="33990" b="49780"/>
          <a:stretch/>
        </p:blipFill>
        <p:spPr>
          <a:xfrm>
            <a:off x="1248840" y="1197720"/>
            <a:ext cx="1885680" cy="971640"/>
          </a:xfrm>
          <a:prstGeom prst="rect">
            <a:avLst/>
          </a:prstGeom>
          <a:ln w="0">
            <a:noFill/>
          </a:ln>
        </p:spPr>
      </p:pic>
      <p:sp>
        <p:nvSpPr>
          <p:cNvPr id="211" name="Rectangle : coins arrondis 5"/>
          <p:cNvSpPr/>
          <p:nvPr/>
        </p:nvSpPr>
        <p:spPr>
          <a:xfrm>
            <a:off x="368280" y="1377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Rectangle : coins arrondis 6"/>
          <p:cNvSpPr/>
          <p:nvPr/>
        </p:nvSpPr>
        <p:spPr>
          <a:xfrm>
            <a:off x="368280" y="278100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Rectangle : coins arrondis 8"/>
          <p:cNvSpPr/>
          <p:nvPr/>
        </p:nvSpPr>
        <p:spPr>
          <a:xfrm>
            <a:off x="368280" y="4184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Rectangle : coins arrondis 10"/>
          <p:cNvSpPr/>
          <p:nvPr/>
        </p:nvSpPr>
        <p:spPr>
          <a:xfrm>
            <a:off x="368280" y="5588640"/>
            <a:ext cx="613440" cy="61344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ZoneTexte 11"/>
          <p:cNvSpPr/>
          <p:nvPr/>
        </p:nvSpPr>
        <p:spPr>
          <a:xfrm>
            <a:off x="3297240" y="1155600"/>
            <a:ext cx="50702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c00000"/>
                </a:solidFill>
                <a:latin typeface="Calibri"/>
              </a:rPr>
              <a:t>Je cherche le nombre d’œufs par boite : c’est la valeur d’une part.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ZoneTexte 17"/>
          <p:cNvSpPr/>
          <p:nvPr/>
        </p:nvSpPr>
        <p:spPr>
          <a:xfrm>
            <a:off x="3435120" y="5569200"/>
            <a:ext cx="56703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ursive standard"/>
              </a:rPr>
              <a:t>Il y a 12 œufs par boite.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7" name="Image 7" descr=""/>
          <p:cNvPicPr/>
          <p:nvPr/>
        </p:nvPicPr>
        <p:blipFill>
          <a:blip r:embed="rId2"/>
          <a:srcRect l="0" t="683" r="0" b="683"/>
          <a:stretch/>
        </p:blipFill>
        <p:spPr>
          <a:xfrm>
            <a:off x="1248840" y="5409360"/>
            <a:ext cx="1779120" cy="971640"/>
          </a:xfrm>
          <a:prstGeom prst="rect">
            <a:avLst/>
          </a:prstGeom>
          <a:ln w="0">
            <a:noFill/>
          </a:ln>
        </p:spPr>
      </p:pic>
      <p:pic>
        <p:nvPicPr>
          <p:cNvPr id="218" name="Image 19" descr=""/>
          <p:cNvPicPr/>
          <p:nvPr/>
        </p:nvPicPr>
        <p:blipFill>
          <a:blip r:embed="rId3"/>
          <a:srcRect l="20286" t="57748" r="42480" b="-71"/>
          <a:stretch/>
        </p:blipFill>
        <p:spPr>
          <a:xfrm>
            <a:off x="1248840" y="3938760"/>
            <a:ext cx="1792800" cy="1104840"/>
          </a:xfrm>
          <a:prstGeom prst="rect">
            <a:avLst/>
          </a:prstGeom>
          <a:ln w="0">
            <a:noFill/>
          </a:ln>
        </p:spPr>
      </p:pic>
      <p:sp>
        <p:nvSpPr>
          <p:cNvPr id="219" name="ZoneTexte 20"/>
          <p:cNvSpPr/>
          <p:nvPr/>
        </p:nvSpPr>
        <p:spPr>
          <a:xfrm>
            <a:off x="3508560" y="4213440"/>
            <a:ext cx="51868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 </a:t>
            </a: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4 × ? = 48  ou 48 : 4 = ?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0" name="Image 9" descr=""/>
          <p:cNvPicPr/>
          <p:nvPr/>
        </p:nvPicPr>
        <p:blipFill>
          <a:blip r:embed="rId4"/>
          <a:srcRect l="0" t="0" r="35587" b="49886"/>
          <a:stretch/>
        </p:blipFill>
        <p:spPr>
          <a:xfrm>
            <a:off x="1248840" y="2601720"/>
            <a:ext cx="1812960" cy="971640"/>
          </a:xfrm>
          <a:prstGeom prst="rect">
            <a:avLst/>
          </a:prstGeom>
          <a:ln w="0">
            <a:noFill/>
          </a:ln>
        </p:spPr>
      </p:pic>
      <p:sp>
        <p:nvSpPr>
          <p:cNvPr id="221" name="ZoneTexte 15"/>
          <p:cNvSpPr/>
          <p:nvPr/>
        </p:nvSpPr>
        <p:spPr>
          <a:xfrm>
            <a:off x="3455640" y="2549160"/>
            <a:ext cx="5186880" cy="106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Je représente 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c00000"/>
                </a:solidFill>
                <a:latin typeface="Calibri"/>
              </a:rPr>
              <a:t>le problème.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/>
          </p:nvPr>
        </p:nvSpPr>
        <p:spPr>
          <a:xfrm>
            <a:off x="8372160" y="6490080"/>
            <a:ext cx="771480" cy="367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23" name="Groupe 3"/>
          <p:cNvGrpSpPr/>
          <p:nvPr/>
        </p:nvGrpSpPr>
        <p:grpSpPr>
          <a:xfrm>
            <a:off x="6184800" y="2699640"/>
            <a:ext cx="2660400" cy="1431720"/>
            <a:chOff x="6184800" y="2699640"/>
            <a:chExt cx="2660400" cy="1431720"/>
          </a:xfrm>
        </p:grpSpPr>
        <p:sp>
          <p:nvSpPr>
            <p:cNvPr id="224" name="Rectangle 13"/>
            <p:cNvSpPr/>
            <p:nvPr/>
          </p:nvSpPr>
          <p:spPr>
            <a:xfrm>
              <a:off x="6184800" y="2699640"/>
              <a:ext cx="2660400" cy="41112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fr-FR" sz="2400" spc="-1" strike="noStrike">
                  <a:solidFill>
                    <a:srgbClr val="000000"/>
                  </a:solidFill>
                  <a:latin typeface="Calibri"/>
                </a:rPr>
                <a:t>48</a:t>
              </a:r>
              <a:endParaRPr b="0" lang="fr-FR" sz="2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5" name="Accolade fermante 16"/>
            <p:cNvSpPr/>
            <p:nvPr/>
          </p:nvSpPr>
          <p:spPr>
            <a:xfrm rot="5400000">
              <a:off x="7414920" y="2449080"/>
              <a:ext cx="205200" cy="2454840"/>
            </a:xfrm>
            <a:prstGeom prst="rightBrace">
              <a:avLst>
                <a:gd name="adj1" fmla="val 38492"/>
                <a:gd name="adj2" fmla="val 5000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endParaRPr b="0" lang="fr-FR" sz="18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6" name="Rectangle 18"/>
            <p:cNvSpPr/>
            <p:nvPr/>
          </p:nvSpPr>
          <p:spPr>
            <a:xfrm>
              <a:off x="6184800" y="31341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7" name="Rectangle 21"/>
            <p:cNvSpPr/>
            <p:nvPr/>
          </p:nvSpPr>
          <p:spPr>
            <a:xfrm>
              <a:off x="6608160" y="3720240"/>
              <a:ext cx="1818360" cy="411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6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fr-FR" sz="16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8" name="Rectangle 22"/>
            <p:cNvSpPr/>
            <p:nvPr/>
          </p:nvSpPr>
          <p:spPr>
            <a:xfrm>
              <a:off x="685872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9" name="Rectangle 23"/>
            <p:cNvSpPr/>
            <p:nvPr/>
          </p:nvSpPr>
          <p:spPr>
            <a:xfrm>
              <a:off x="8186400" y="3139560"/>
              <a:ext cx="656280" cy="411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rIns="0" tIns="45000" bIns="45000" anchor="ctr">
              <a:noAutofit/>
            </a:bodyPr>
            <a:p>
              <a:pPr algn="ctr">
                <a:lnSpc>
                  <a:spcPct val="100000"/>
                </a:lnSpc>
              </a:pPr>
              <a:r>
                <a:rPr b="0" lang="fr-FR" sz="1800" spc="-1" strike="noStrike">
                  <a:solidFill>
                    <a:srgbClr val="000000"/>
                  </a:solidFill>
                  <a:latin typeface="Calibri"/>
                </a:rPr>
                <a:t>?</a:t>
              </a:r>
              <a:endParaRPr b="0" lang="fr-FR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30" name="Rectangle 4"/>
          <p:cNvSpPr/>
          <p:nvPr/>
        </p:nvSpPr>
        <p:spPr>
          <a:xfrm>
            <a:off x="7522560" y="3130560"/>
            <a:ext cx="656280" cy="4111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?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"/>
          <p:cNvSpPr/>
          <p:nvPr/>
        </p:nvSpPr>
        <p:spPr>
          <a:xfrm>
            <a:off x="6657840" y="345600"/>
            <a:ext cx="1078920" cy="538920"/>
          </a:xfrm>
          <a:prstGeom prst="roundRect">
            <a:avLst>
              <a:gd name="adj" fmla="val 16667"/>
            </a:avLst>
          </a:prstGeom>
          <a:solidFill>
            <a:srgbClr val="f5e4ad"/>
          </a:solidFill>
          <a:ln w="0">
            <a:solidFill>
              <a:srgbClr val="20386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Arial"/>
                <a:ea typeface="DejaVu Sans"/>
              </a:rPr>
              <a:t>CE2</a:t>
            </a:r>
            <a:endParaRPr b="0" lang="fr-F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9" dur="indefinite" restart="never" nodeType="tmRoot">
          <p:childTnLst>
            <p:seq>
              <p:cTn id="110" dur="indefinite" nodeType="mainSeq">
                <p:childTnLst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</TotalTime>
  <Application>LibreOffice/7.4.3.2$Windows_X86_64 LibreOffice_project/1048a8393ae2eeec98dff31b5c133c5f1d08b890</Application>
  <AppVersion>15.0000</AppVersion>
  <Words>248</Words>
  <Paragraphs>57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2023-02-07T14:55:57Z</dcterms:created>
  <dc:creator>MHM</dc:creator>
  <dc:description/>
  <dc:language>fr-FR</dc:language>
  <cp:lastModifiedBy/>
  <dcterms:modified xsi:type="dcterms:W3CDTF">2025-10-25T17:55:27Z</dcterms:modified>
  <cp:revision>87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7</vt:i4>
  </property>
</Properties>
</file>